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Libre Baskerville" panose="02000000000000000000" pitchFamily="2" charset="0"/>
      <p:regular r:id="rId13"/>
      <p:bold r:id="rId14"/>
      <p:italic r:id="rId15"/>
    </p:embeddedFont>
    <p:embeddedFont>
      <p:font typeface="Open Sans" panose="020B0606030504020204" pitchFamily="34" charset="0"/>
      <p:regular r:id="rId16"/>
      <p:bold r:id="rId17"/>
      <p:italic r:id="rId18"/>
      <p:boldItalic r:id="rId19"/>
    </p:embeddedFont>
    <p:embeddedFont>
      <p:font typeface="Platypi Medium" panose="020B0604020202020204" charset="0"/>
      <p:regular r:id="rId20"/>
    </p:embeddedFont>
    <p:embeddedFont>
      <p:font typeface="Source Serif Pro" panose="02040603050405020204" pitchFamily="18" charset="0"/>
      <p:regular r:id="rId21"/>
      <p:bold r:id="rId22"/>
    </p:embeddedFont>
    <p:embeddedFont>
      <p:font typeface="Source Serif Pro Bold" panose="02040803050405020204" pitchFamily="18" charset="0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0268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873" y="218027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Data-Driven Insights for Digital Marketing Campaigns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873" y="41417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Unlock exponential growth with data. Turn insights into revenue. Immediate, actionable optimizations.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657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6280873" y="5623085"/>
            <a:ext cx="311312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504C49"/>
                </a:solidFill>
                <a:latin typeface="Source Serif Pro Bold" pitchFamily="34" charset="0"/>
                <a:ea typeface="Source Serif Pro Bold" pitchFamily="34" charset="-122"/>
                <a:cs typeface="Source Serif Pro Bold" pitchFamily="34" charset="-120"/>
              </a:rPr>
              <a:t>by ABUBAKKAR SIDDIQ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70784" y="616268"/>
            <a:ext cx="5603200" cy="700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Recommendations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70784" y="1652707"/>
            <a:ext cx="7575233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✅</a:t>
            </a: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Recommendations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70784" y="2270879"/>
            <a:ext cx="167997" cy="843082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6774894" y="2270879"/>
            <a:ext cx="4279225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Improve Funnel Performance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774894" y="2755463"/>
            <a:ext cx="7071122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funnel performance – especially from item view to cart.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606897" y="3338036"/>
            <a:ext cx="167997" cy="1201579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7111008" y="3338036"/>
            <a:ext cx="3198376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Personalize Marketing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111008" y="3822621"/>
            <a:ext cx="6735008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Personalize marketing for high-converting age and gender segments.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943130" y="4763691"/>
            <a:ext cx="167997" cy="1201579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7447240" y="4763691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Retarget Users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447240" y="5248275"/>
            <a:ext cx="6398776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Retarget non-purchasing high-engagement users with offers or reminders.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279362" y="6189345"/>
            <a:ext cx="167997" cy="1201579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2"/>
          <p:cNvSpPr/>
          <p:nvPr/>
        </p:nvSpPr>
        <p:spPr>
          <a:xfrm>
            <a:off x="7783473" y="6189345"/>
            <a:ext cx="3602950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Focus on Interest Groups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783473" y="6673929"/>
            <a:ext cx="6062543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 on high-conversion interest groups, especially in shopping and entertainment niches.</a:t>
            </a:r>
            <a:endParaRPr lang="en-US" sz="1750" dirty="0"/>
          </a:p>
        </p:txBody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B62796E7-42D5-F68B-F602-C57BC333D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6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7832" y="1184910"/>
            <a:ext cx="13138779" cy="884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Channel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69444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Top-performing channels by conversion rate: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049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Organic Shopping: Highest at 145%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471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Referral: 118%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8931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Cross-network: 100%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790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Underperformers: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61601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Paid Search: Only 28%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6023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Organic Video: 0%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169444"/>
            <a:ext cx="49837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Contribution by Channel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37505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Organic Shopping: $2.81K (55.46% of total)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1927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Direct Traffic: $1.86K (36.72%)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6349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Referral: $0.4K (7.82%)</a:t>
            </a:r>
            <a:endParaRPr lang="en-US" sz="17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8A7E37-7652-B7FD-EB51-1410FACD7C45}"/>
              </a:ext>
            </a:extLst>
          </p:cNvPr>
          <p:cNvSpPr txBox="1"/>
          <p:nvPr/>
        </p:nvSpPr>
        <p:spPr>
          <a:xfrm>
            <a:off x="589547" y="2296239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Conversion Rate by Source</a:t>
            </a:r>
            <a:endParaRPr lang="en-GB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94670" y="6544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Audience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94670" y="17033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40" y="1745863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31786" y="1781224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431786" y="2625973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contributors: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431786" y="3068171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35–44: $3.03K (59.84%)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431786" y="3510369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Unknown: $1.25K (24.57%)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1431786" y="4315470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Lowest contributors: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431785" y="4757668"/>
            <a:ext cx="346506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55–64 &amp; 65+: Combined ~6%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614683" y="17033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754" y="1745863"/>
            <a:ext cx="340162" cy="42529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351799" y="1781224"/>
            <a:ext cx="387642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Engagement Rate by Age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5351799" y="262597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engagement: 25–34 (0.55%)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5351799" y="3431074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Lowest: 65+ (0.25%)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94670" y="59371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740" y="5979606"/>
            <a:ext cx="340162" cy="42529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1431786" y="6014968"/>
            <a:ext cx="44857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 vs Returning Users by Age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1431786" y="65053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Most new users: Unknown, 25–34, and 18–24 groups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1431786" y="694758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Returning users are minor in all segments, highest in 35–44</a:t>
            </a:r>
            <a:endParaRPr lang="en-US" sz="1750" dirty="0"/>
          </a:p>
        </p:txBody>
      </p:sp>
      <p:pic>
        <p:nvPicPr>
          <p:cNvPr id="22" name="Image 0" descr="preencoded.png">
            <a:extLst>
              <a:ext uri="{FF2B5EF4-FFF2-40B4-BE49-F238E27FC236}">
                <a16:creationId xmlns:a16="http://schemas.microsoft.com/office/drawing/2014/main" id="{62F4758D-4D81-2DB6-161C-11342DCED3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9665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Gender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15490"/>
            <a:ext cx="3664863" cy="2829282"/>
          </a:xfrm>
          <a:prstGeom prst="roundRect">
            <a:avLst>
              <a:gd name="adj" fmla="val 1203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1020604" y="2242304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Contribution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087053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Female: $3.09K (60.85%)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3529251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Male: $1.18K (23.31%)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0604" y="3971449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Unknown: $0.8K (15.83%)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2015490"/>
            <a:ext cx="3664863" cy="2829282"/>
          </a:xfrm>
          <a:prstGeom prst="roundRect">
            <a:avLst>
              <a:gd name="adj" fmla="val 1203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7"/>
          <p:cNvSpPr/>
          <p:nvPr/>
        </p:nvSpPr>
        <p:spPr>
          <a:xfrm>
            <a:off x="4912281" y="2242304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Engagement &amp; Conversion Rates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912281" y="3087053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Engagement: Male (0.51%)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912281" y="3892153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Conversion: Female (0.47%)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071586"/>
            <a:ext cx="7556421" cy="2191345"/>
          </a:xfrm>
          <a:prstGeom prst="roundRect">
            <a:avLst>
              <a:gd name="adj" fmla="val 1553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1020604" y="5298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Distribution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0604" y="578881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Female: 35K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0604" y="623101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Male: 14K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20604" y="6673215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Unknown: 12K</a:t>
            </a:r>
            <a:endParaRPr lang="en-US" sz="1750" dirty="0"/>
          </a:p>
        </p:txBody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181DC9E1-F031-B5D4-5A99-27AA7D77F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663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26137" y="978393"/>
            <a:ext cx="69449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Audience Segmentation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137" y="244084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26137" y="3299131"/>
            <a:ext cx="43436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Audience Type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926137" y="4030162"/>
            <a:ext cx="36364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 Users &amp; Purchasers: $5.07K each (22%)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926137" y="4835262"/>
            <a:ext cx="36364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Other significant segments: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926137" y="5277460"/>
            <a:ext cx="36364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Recently Active, Engaged Users, Top Spenders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674" y="2367005"/>
            <a:ext cx="566857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97200" y="3241432"/>
            <a:ext cx="30691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Conversion Behavior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97318" y="4030161"/>
            <a:ext cx="36357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Purchasers: 21 returning users, no new users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5497318" y="4835262"/>
            <a:ext cx="36357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"Added to Cart &amp; No Purchase": 746 returning, 0 conversions</a:t>
            </a:r>
            <a:endParaRPr lang="en-US" sz="1750" dirty="0"/>
          </a:p>
        </p:txBody>
      </p:sp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29FBFE5B-C8A0-3C0B-2FE4-588092503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5579" y="0"/>
            <a:ext cx="488482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044654"/>
            <a:ext cx="58166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Conversion Funnels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093595"/>
            <a:ext cx="1134070" cy="25456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320409"/>
            <a:ext cx="720083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Journey Drop-off (Page View → Purchase)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16515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Major drop-offs: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2268022" y="360735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From Page View (61K) to View Item List (33%)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268022" y="404955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Final Purchase rate: only 0.03%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39270"/>
            <a:ext cx="1134070" cy="254567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68022" y="4866084"/>
            <a:ext cx="6972231" cy="548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Session → Engagement → Events → Revenue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268022" y="571083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Sessions: 92K → Revenue: $5K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2268022" y="615303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Conversion Rate: 476.36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2268022" y="659522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Engagement Rate: 3.67</a:t>
            </a:r>
            <a:endParaRPr lang="en-US" sz="17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0253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77" y="809744"/>
            <a:ext cx="58263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Geographic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67464"/>
            <a:ext cx="7556421" cy="4143613"/>
          </a:xfrm>
          <a:prstGeom prst="roundRect">
            <a:avLst>
              <a:gd name="adj" fmla="val 8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Shape 2"/>
          <p:cNvSpPr/>
          <p:nvPr/>
        </p:nvSpPr>
        <p:spPr>
          <a:xfrm>
            <a:off x="801410" y="2575084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1028224" y="271879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Countries by Users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718792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United States: 38K, Canada: 6K, Others: India, China, Taiwan, etc.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951208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1028224" y="409491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Countries by Revenue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4094917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Indonesia: $2.81K, USA: $1.67K, Qatar: $586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964430"/>
            <a:ext cx="7541181" cy="173902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1028224" y="510813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Conversion Rates by Country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5108138"/>
            <a:ext cx="3313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Notable: Zambia, Bhutan, Qatar, Aruba, Bahamas, Low performers: Mexico, Australia, Italy</a:t>
            </a:r>
            <a:endParaRPr lang="en-US" sz="17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684" y="0"/>
            <a:ext cx="560671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31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Audience Interests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008102" y="3356491"/>
            <a:ext cx="40275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Engagement vs. Conversion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46909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Best-performing segments: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45900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Shoppers/Superstore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88098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Gamers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30297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Music Lovers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72495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TV Lovers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5274231" y="4412456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0083" y="4536400"/>
            <a:ext cx="255151" cy="318968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594771" y="2997875"/>
            <a:ext cx="424184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Contribution by Interests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9594771" y="3842623"/>
            <a:ext cx="42418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Each top segment contributed ~8.75% to ~10.28% of revenue: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9594771" y="4704517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Technophiles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9594771" y="5146715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TV Lovers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9594771" y="5588913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Shopping Enthusiasts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9594771" y="6031111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Home Decor Enthusiasts</a:t>
            </a:r>
            <a:endParaRPr lang="en-US" sz="1750" dirty="0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9" name="Shape 14"/>
          <p:cNvSpPr/>
          <p:nvPr/>
        </p:nvSpPr>
        <p:spPr>
          <a:xfrm>
            <a:off x="8789075" y="4412456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4928" y="4536400"/>
            <a:ext cx="255151" cy="31896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9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22195"/>
            <a:ext cx="13042821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🔍</a:t>
            </a: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Insights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478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2990374"/>
            <a:ext cx="340162" cy="4252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30906" y="3025735"/>
            <a:ext cx="31936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Channel Performance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516154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Organic Shopping and Referral are high-performing channels; consider investing more in these.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35893" y="29478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0963" y="2990374"/>
            <a:ext cx="340162" cy="42529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973008" y="3025735"/>
            <a:ext cx="28663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Demographic Value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973008" y="3516154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 35–44 and females are the most valuable demographics.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677995" y="29478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3065" y="2990374"/>
            <a:ext cx="340162" cy="42529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415111" y="3025735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Conversion Funnel Issues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0415111" y="3870484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Severe drop-offs occur in the conversion funnel; particularly between product views and cart actions.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93790" y="57757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818227"/>
            <a:ext cx="340162" cy="425291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530906" y="58535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Audience Potential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1530906" y="6344007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Engaged Users and Likely Purchasers show potential but need nudging toward conversion.</a:t>
            </a:r>
            <a:endParaRPr lang="en-US" sz="1750" dirty="0"/>
          </a:p>
        </p:txBody>
      </p:sp>
      <p:sp>
        <p:nvSpPr>
          <p:cNvPr id="20" name="Shape 14"/>
          <p:cNvSpPr/>
          <p:nvPr/>
        </p:nvSpPr>
        <p:spPr>
          <a:xfrm>
            <a:off x="7457003" y="57757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2074" y="5818227"/>
            <a:ext cx="340162" cy="425291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8194119" y="58535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Geographic Focus</a:t>
            </a:r>
            <a:endParaRPr lang="en-US" sz="2200" dirty="0"/>
          </a:p>
        </p:txBody>
      </p:sp>
      <p:sp>
        <p:nvSpPr>
          <p:cNvPr id="23" name="Text 16"/>
          <p:cNvSpPr/>
          <p:nvPr/>
        </p:nvSpPr>
        <p:spPr>
          <a:xfrm>
            <a:off x="8194119" y="6344007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Indonesia and USA are top revenue sources – focus geo-targeted campaigns here.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597</Words>
  <Application>Microsoft Office PowerPoint</Application>
  <PresentationFormat>Custom</PresentationFormat>
  <Paragraphs>110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Open Sans</vt:lpstr>
      <vt:lpstr>Arial</vt:lpstr>
      <vt:lpstr>Source Serif Pro</vt:lpstr>
      <vt:lpstr>Platypi Medium</vt:lpstr>
      <vt:lpstr>Libre Baskerville</vt:lpstr>
      <vt:lpstr>Source Serif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Abubakkar Siddiq</cp:lastModifiedBy>
  <cp:revision>11</cp:revision>
  <dcterms:created xsi:type="dcterms:W3CDTF">2025-06-04T12:47:21Z</dcterms:created>
  <dcterms:modified xsi:type="dcterms:W3CDTF">2025-06-05T11:02:42Z</dcterms:modified>
</cp:coreProperties>
</file>